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774" autoAdjust="0"/>
  </p:normalViewPr>
  <p:slideViewPr>
    <p:cSldViewPr snapToGrid="0" showGuides="1">
      <p:cViewPr varScale="1">
        <p:scale>
          <a:sx n="53" d="100"/>
          <a:sy n="53" d="100"/>
        </p:scale>
        <p:origin x="1122" y="90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983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2061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170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071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821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147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61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13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301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748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646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554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099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32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7-5-2020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2168210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 defTabSz="542925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Icon Facult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111742" cy="139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en-US" noProof="0"/>
              <a:t>Click to edit Master title style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chemeClr val="accent1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Partnerlogo 4</a:t>
            </a:r>
          </a:p>
        </p:txBody>
      </p:sp>
      <p:pic>
        <p:nvPicPr>
          <p:cNvPr id="4" name="Icon Faculty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111742" cy="1394112"/>
          </a:xfrm>
          <a:prstGeom prst="rect">
            <a:avLst/>
          </a:prstGeom>
        </p:spPr>
      </p:pic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7/05/2020</a:t>
            </a:fld>
            <a:endParaRPr lang="nl-B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7/05/2020</a:t>
            </a:fld>
            <a:endParaRPr lang="nl-B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7/05/2020</a:t>
            </a:fld>
            <a:endParaRPr lang="nl-BE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‹#›</a:t>
            </a:fld>
            <a:endParaRPr lang="nl-BE" noProof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7-5-2020</a:t>
            </a:fld>
            <a:endParaRPr lang="nl-NL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7-5-2020</a:t>
            </a:fld>
            <a:endParaRPr lang="nl-NL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691979"/>
            <a:ext cx="6764400" cy="5230800"/>
          </a:xfrm>
          <a:solidFill>
            <a:srgbClr val="1E64C8"/>
          </a:solidFill>
        </p:spPr>
        <p:txBody>
          <a:bodyPr anchor="b" anchorCtr="0">
            <a:noAutofit/>
          </a:bodyPr>
          <a:lstStyle>
            <a:lvl1pPr marL="85725" indent="0">
              <a:buNone/>
              <a:defRPr sz="10000" u="sng" cap="all" baseline="0">
                <a:solidFill>
                  <a:schemeClr val="bg1"/>
                </a:solidFill>
              </a:defRPr>
            </a:lvl1pPr>
            <a:lvl2pPr marL="984250" indent="-625475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33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876AD30-96E8-448B-B97A-24B00ADE12C5}"/>
              </a:ext>
            </a:extLst>
          </p:cNvPr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7-5-2020</a:t>
            </a:fld>
            <a:endParaRPr lang="nl-NL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399" y="1011602"/>
            <a:ext cx="7754938" cy="6908398"/>
          </a:xfrm>
          <a:solidFill>
            <a:srgbClr val="E9F0FA"/>
          </a:solidFill>
        </p:spPr>
        <p:txBody>
          <a:bodyPr>
            <a:normAutofit/>
          </a:bodyPr>
          <a:lstStyle>
            <a:lvl1pPr marL="85725" indent="0">
              <a:buNone/>
              <a:defRPr sz="5400" u="sng" cap="all" baseline="0">
                <a:solidFill>
                  <a:srgbClr val="1E64C8"/>
                </a:solidFill>
              </a:defRPr>
            </a:lvl1pPr>
            <a:lvl2pPr marL="984250" indent="-625475">
              <a:defRPr>
                <a:solidFill>
                  <a:srgbClr val="1E64C8"/>
                </a:solidFill>
              </a:defRPr>
            </a:lvl2pPr>
            <a:lvl3pPr>
              <a:defRPr>
                <a:solidFill>
                  <a:srgbClr val="1E64C8"/>
                </a:solidFill>
              </a:defRPr>
            </a:lvl3pPr>
            <a:lvl4pPr>
              <a:defRPr>
                <a:solidFill>
                  <a:srgbClr val="1E64C8"/>
                </a:solidFill>
              </a:defRPr>
            </a:lvl4pPr>
            <a:lvl5pPr>
              <a:defRPr>
                <a:solidFill>
                  <a:srgbClr val="1E64C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091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7/05/2020</a:t>
            </a:fld>
            <a:endParaRPr lang="nl-BE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‹#›</a:t>
            </a:fld>
            <a:endParaRPr lang="nl-BE" noProof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7" r:id="rId8"/>
    <p:sldLayoutId id="2147483678" r:id="rId9"/>
    <p:sldLayoutId id="2147483676" r:id="rId10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Impact maatregelen op studenten</a:t>
            </a:r>
          </a:p>
        </p:txBody>
      </p:sp>
      <p:sp>
        <p:nvSpPr>
          <p:cNvPr id="18" name="Ondertitel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Celine Callewaert (StuBio) – Joris Meys (ATP BW26)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8214F1F5-743C-43D8-AEEB-6A9833A150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135" y="7954805"/>
            <a:ext cx="1678873" cy="1678873"/>
          </a:xfrm>
          <a:prstGeom prst="rect">
            <a:avLst/>
          </a:prstGeom>
        </p:spPr>
      </p:pic>
      <p:pic>
        <p:nvPicPr>
          <p:cNvPr id="14" name="Picture 13" descr="A picture containing food, plate&#10;&#10;Description automatically generated">
            <a:extLst>
              <a:ext uri="{FF2B5EF4-FFF2-40B4-BE49-F238E27FC236}">
                <a16:creationId xmlns:a16="http://schemas.microsoft.com/office/drawing/2014/main" id="{BC2C1A79-55B3-49C6-9DC2-9961E39A36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860" y="8193743"/>
            <a:ext cx="1456275" cy="120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Negatieve impact op schrijven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10</a:t>
            </a:fld>
            <a:endParaRPr lang="nl-BE" noProof="0"/>
          </a:p>
        </p:txBody>
      </p:sp>
      <p:sp>
        <p:nvSpPr>
          <p:cNvPr id="6" name="TextBox 5"/>
          <p:cNvSpPr txBox="1"/>
          <p:nvPr/>
        </p:nvSpPr>
        <p:spPr>
          <a:xfrm>
            <a:off x="12367846" y="1688123"/>
            <a:ext cx="45837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Totaal (helemaal) akkoord :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Bachelor: 44%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Master: 72%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endParaRPr lang="en-GB" sz="2500"/>
          </a:p>
          <a:p>
            <a:pPr algn="l">
              <a:lnSpc>
                <a:spcPct val="120000"/>
              </a:lnSpc>
            </a:pPr>
            <a:r>
              <a:rPr lang="en-GB" sz="2500"/>
              <a:t>Totaal (helemaal) niet akkoord: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Bachelor: 27%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Master: 20%</a:t>
            </a:r>
          </a:p>
          <a:p>
            <a:pPr algn="l">
              <a:lnSpc>
                <a:spcPct val="120000"/>
              </a:lnSpc>
            </a:pPr>
            <a:endParaRPr lang="en-GB" sz="250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18" y="1115693"/>
            <a:ext cx="11464600" cy="6551199"/>
          </a:xfrm>
        </p:spPr>
      </p:pic>
    </p:spTree>
    <p:extLst>
      <p:ext uri="{BB962C8B-B14F-4D97-AF65-F5344CB8AC3E}">
        <p14:creationId xmlns:p14="http://schemas.microsoft.com/office/powerpoint/2010/main" val="1491043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Oorzaken impact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785" y="1250603"/>
            <a:ext cx="12438985" cy="777436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11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3974208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Oorzaken impact: open antwoorden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" indent="0">
              <a:buNone/>
            </a:pPr>
            <a:r>
              <a:rPr lang="en-GB"/>
              <a:t>Meest voorkomende antwoorden (Bachelorproef):</a:t>
            </a:r>
          </a:p>
          <a:p>
            <a:pPr>
              <a:buFontTx/>
              <a:buChar char="-"/>
            </a:pPr>
            <a:r>
              <a:rPr lang="en-GB"/>
              <a:t>Moeilijke communicatie met groepsleden/promotor</a:t>
            </a:r>
          </a:p>
          <a:p>
            <a:pPr>
              <a:buFontTx/>
              <a:buChar char="-"/>
            </a:pPr>
            <a:r>
              <a:rPr lang="en-GB"/>
              <a:t>Aanpassingen aan/wegvallen van experimenten geeft meer werk.</a:t>
            </a:r>
          </a:p>
          <a:p>
            <a:pPr>
              <a:buFontTx/>
              <a:buChar char="-"/>
            </a:pPr>
            <a:r>
              <a:rPr lang="en-GB"/>
              <a:t>Onduidelijkheid verder verloop (eg proefverdediging)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12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4113007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Algemeen welbevinden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13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261318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Effect op welbevinden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14</a:t>
            </a:fld>
            <a:endParaRPr lang="nl-BE" noProof="0"/>
          </a:p>
        </p:txBody>
      </p:sp>
      <p:sp>
        <p:nvSpPr>
          <p:cNvPr id="6" name="TextBox 5"/>
          <p:cNvSpPr txBox="1"/>
          <p:nvPr/>
        </p:nvSpPr>
        <p:spPr>
          <a:xfrm>
            <a:off x="12508524" y="1526001"/>
            <a:ext cx="47009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75% voelt zich (veel) slechter.</a:t>
            </a:r>
          </a:p>
          <a:p>
            <a:pPr algn="l">
              <a:lnSpc>
                <a:spcPct val="120000"/>
              </a:lnSpc>
            </a:pPr>
            <a:r>
              <a:rPr lang="en-GB" sz="2500"/>
              <a:t>Bach1 : 77%</a:t>
            </a:r>
          </a:p>
          <a:p>
            <a:pPr algn="l">
              <a:lnSpc>
                <a:spcPct val="120000"/>
              </a:lnSpc>
            </a:pPr>
            <a:r>
              <a:rPr lang="en-GB" sz="2500"/>
              <a:t>Bach3 : 81%</a:t>
            </a:r>
          </a:p>
          <a:p>
            <a:pPr algn="l">
              <a:lnSpc>
                <a:spcPct val="120000"/>
              </a:lnSpc>
            </a:pPr>
            <a:endParaRPr lang="en-GB" sz="2500"/>
          </a:p>
          <a:p>
            <a:pPr algn="l">
              <a:lnSpc>
                <a:spcPct val="120000"/>
              </a:lnSpc>
            </a:pPr>
            <a:r>
              <a:rPr lang="en-GB" sz="2500"/>
              <a:t>Enkele studenten doen voordeel: eigen tempo.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18" y="1115693"/>
            <a:ext cx="11669754" cy="6668430"/>
          </a:xfrm>
        </p:spPr>
      </p:pic>
    </p:spTree>
    <p:extLst>
      <p:ext uri="{BB962C8B-B14F-4D97-AF65-F5344CB8AC3E}">
        <p14:creationId xmlns:p14="http://schemas.microsoft.com/office/powerpoint/2010/main" val="572879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 welke vlakken?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15</a:t>
            </a:fld>
            <a:endParaRPr lang="nl-BE" noProof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152" y="985834"/>
            <a:ext cx="12884464" cy="8589642"/>
          </a:xfrm>
        </p:spPr>
      </p:pic>
      <p:sp>
        <p:nvSpPr>
          <p:cNvPr id="10" name="Rectangle 9"/>
          <p:cNvSpPr/>
          <p:nvPr/>
        </p:nvSpPr>
        <p:spPr>
          <a:xfrm>
            <a:off x="2321169" y="2391509"/>
            <a:ext cx="12883662" cy="339969"/>
          </a:xfrm>
          <a:prstGeom prst="rect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41785" y="3282462"/>
            <a:ext cx="12063046" cy="293076"/>
          </a:xfrm>
          <a:prstGeom prst="rect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54773" y="8394705"/>
            <a:ext cx="55278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NA: Not Available (jaar niet ingevuld)</a:t>
            </a:r>
          </a:p>
        </p:txBody>
      </p:sp>
    </p:spTree>
    <p:extLst>
      <p:ext uri="{BB962C8B-B14F-4D97-AF65-F5344CB8AC3E}">
        <p14:creationId xmlns:p14="http://schemas.microsoft.com/office/powerpoint/2010/main" val="3379947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Om welke redenen?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767" y="1115693"/>
            <a:ext cx="12978248" cy="865216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16</a:t>
            </a:fld>
            <a:endParaRPr lang="nl-BE" noProof="0"/>
          </a:p>
        </p:txBody>
      </p:sp>
      <p:sp>
        <p:nvSpPr>
          <p:cNvPr id="6" name="Rectangle 5"/>
          <p:cNvSpPr/>
          <p:nvPr/>
        </p:nvSpPr>
        <p:spPr>
          <a:xfrm>
            <a:off x="4724400" y="2965938"/>
            <a:ext cx="10726615" cy="246185"/>
          </a:xfrm>
          <a:prstGeom prst="rect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10798" y="8394705"/>
            <a:ext cx="55278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NA: Not Available (jaar niet ingevuld)</a:t>
            </a:r>
          </a:p>
        </p:txBody>
      </p:sp>
    </p:spTree>
    <p:extLst>
      <p:ext uri="{BB962C8B-B14F-4D97-AF65-F5344CB8AC3E}">
        <p14:creationId xmlns:p14="http://schemas.microsoft.com/office/powerpoint/2010/main" val="4214946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Samenvatting open antwoorden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17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3858005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Open antwoorden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Bevestigen de indruk van gesloten vragen</a:t>
            </a:r>
          </a:p>
          <a:p>
            <a:pPr lvl="1"/>
            <a:r>
              <a:rPr lang="en-GB" i="1"/>
              <a:t>Te hoge werkdruk</a:t>
            </a:r>
          </a:p>
          <a:p>
            <a:pPr lvl="1"/>
            <a:r>
              <a:rPr lang="en-GB" i="1"/>
              <a:t>Lastige/verwarrende communicatie</a:t>
            </a:r>
          </a:p>
          <a:p>
            <a:pPr lvl="1"/>
            <a:r>
              <a:rPr lang="en-GB" i="1"/>
              <a:t>Onduidelijkheid te kennen leerstof en examen</a:t>
            </a:r>
          </a:p>
          <a:p>
            <a:r>
              <a:rPr lang="en-GB"/>
              <a:t>Nuanceren ook indruk van gesloten vragen :</a:t>
            </a:r>
          </a:p>
          <a:p>
            <a:pPr lvl="1"/>
            <a:r>
              <a:rPr lang="en-GB" i="1"/>
              <a:t>Veel begrip voor moeilijke situatie lesgevers</a:t>
            </a:r>
          </a:p>
          <a:p>
            <a:pPr lvl="1"/>
            <a:r>
              <a:rPr lang="en-GB" i="1"/>
              <a:t>Veel dank voor de extra moeite die lesgevers doen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18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4032172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Selectie uit 19 pagina’s commentaren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85725" indent="0">
              <a:buNone/>
            </a:pP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vind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de </a:t>
            </a:r>
            <a:r>
              <a:rPr lang="en-US" dirty="0" err="1"/>
              <a:t>proffen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assistenten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onze</a:t>
            </a:r>
            <a:r>
              <a:rPr lang="en-US" dirty="0"/>
              <a:t> faculteit </a:t>
            </a:r>
            <a:r>
              <a:rPr lang="en-US" dirty="0" err="1"/>
              <a:t>zich</a:t>
            </a:r>
            <a:r>
              <a:rPr lang="en-US" dirty="0"/>
              <a:t> over het </a:t>
            </a:r>
            <a:r>
              <a:rPr lang="en-US" dirty="0" err="1"/>
              <a:t>algemeen</a:t>
            </a:r>
            <a:r>
              <a:rPr lang="en-US" dirty="0"/>
              <a:t> </a:t>
            </a:r>
            <a:r>
              <a:rPr lang="en-US" dirty="0" err="1"/>
              <a:t>snel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aangepast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omstandigheden</a:t>
            </a:r>
            <a:r>
              <a:rPr lang="en-US" dirty="0"/>
              <a:t>. </a:t>
            </a:r>
            <a:r>
              <a:rPr lang="en-US" dirty="0" err="1"/>
              <a:t>Velen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al feedback over </a:t>
            </a:r>
            <a:r>
              <a:rPr lang="en-US" dirty="0" err="1"/>
              <a:t>gevraagd</a:t>
            </a:r>
            <a:r>
              <a:rPr lang="en-US" dirty="0"/>
              <a:t>, al dan </a:t>
            </a:r>
            <a:r>
              <a:rPr lang="en-US" dirty="0" err="1"/>
              <a:t>niet</a:t>
            </a:r>
            <a:r>
              <a:rPr lang="en-US" dirty="0"/>
              <a:t> in de </a:t>
            </a:r>
            <a:r>
              <a:rPr lang="en-US" dirty="0" err="1"/>
              <a:t>vorm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enquête</a:t>
            </a:r>
            <a:r>
              <a:rPr lang="en-US" dirty="0"/>
              <a:t>, wat </a:t>
            </a:r>
            <a:r>
              <a:rPr lang="en-US" dirty="0" err="1"/>
              <a:t>aangeeft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ons</a:t>
            </a:r>
            <a:r>
              <a:rPr lang="en-US" dirty="0"/>
              <a:t> </a:t>
            </a:r>
            <a:r>
              <a:rPr lang="en-US" dirty="0" err="1"/>
              <a:t>welbevinden</a:t>
            </a:r>
            <a:r>
              <a:rPr lang="en-US" dirty="0"/>
              <a:t> </a:t>
            </a:r>
            <a:r>
              <a:rPr lang="en-US" dirty="0" err="1"/>
              <a:t>belangrijk</a:t>
            </a:r>
            <a:r>
              <a:rPr lang="en-US" dirty="0"/>
              <a:t> </a:t>
            </a:r>
            <a:r>
              <a:rPr lang="en-US" dirty="0" err="1"/>
              <a:t>vinden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is </a:t>
            </a:r>
            <a:r>
              <a:rPr lang="en-US" dirty="0" err="1"/>
              <a:t>fijn</a:t>
            </a:r>
            <a:r>
              <a:rPr lang="en-US" dirty="0"/>
              <a:t>.</a:t>
            </a:r>
          </a:p>
          <a:p>
            <a:pPr marL="85725" indent="0">
              <a:buNone/>
            </a:pPr>
            <a:r>
              <a:rPr lang="en-US" dirty="0"/>
              <a:t>---</a:t>
            </a:r>
          </a:p>
          <a:p>
            <a:pPr marL="85725" indent="0">
              <a:buNone/>
            </a:pPr>
            <a:r>
              <a:rPr lang="en-US" dirty="0" err="1"/>
              <a:t>Ik</a:t>
            </a:r>
            <a:r>
              <a:rPr lang="en-US" dirty="0"/>
              <a:t> merk </a:t>
            </a:r>
            <a:r>
              <a:rPr lang="en-US" dirty="0" err="1"/>
              <a:t>zeker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de </a:t>
            </a:r>
            <a:r>
              <a:rPr lang="en-US" dirty="0" err="1"/>
              <a:t>meeste</a:t>
            </a:r>
            <a:r>
              <a:rPr lang="en-US" dirty="0"/>
              <a:t> </a:t>
            </a:r>
            <a:r>
              <a:rPr lang="en-US" dirty="0" err="1"/>
              <a:t>lesgevers</a:t>
            </a:r>
            <a:r>
              <a:rPr lang="en-US" dirty="0"/>
              <a:t> </a:t>
            </a:r>
            <a:r>
              <a:rPr lang="en-US" dirty="0" err="1"/>
              <a:t>echt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moeite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 om </a:t>
            </a:r>
            <a:r>
              <a:rPr lang="en-US" dirty="0" err="1"/>
              <a:t>ons</a:t>
            </a:r>
            <a:r>
              <a:rPr lang="en-US" dirty="0"/>
              <a:t> zo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mogelijk</a:t>
            </a:r>
            <a:r>
              <a:rPr lang="en-US" dirty="0"/>
              <a:t> door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speciale</a:t>
            </a:r>
            <a:r>
              <a:rPr lang="en-US" dirty="0"/>
              <a:t> </a:t>
            </a:r>
            <a:r>
              <a:rPr lang="en-US" dirty="0" err="1"/>
              <a:t>omstandigheden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helpen</a:t>
            </a:r>
            <a:r>
              <a:rPr lang="en-US" dirty="0"/>
              <a:t>. Toch ben </a:t>
            </a:r>
            <a:r>
              <a:rPr lang="en-US" dirty="0" err="1"/>
              <a:t>ik</a:t>
            </a:r>
            <a:r>
              <a:rPr lang="en-US" dirty="0"/>
              <a:t> bang </a:t>
            </a:r>
            <a:r>
              <a:rPr lang="en-US" dirty="0" err="1"/>
              <a:t>dat</a:t>
            </a:r>
            <a:r>
              <a:rPr lang="en-US" dirty="0"/>
              <a:t> de </a:t>
            </a:r>
            <a:r>
              <a:rPr lang="en-US" dirty="0" err="1"/>
              <a:t>lesgevers</a:t>
            </a:r>
            <a:r>
              <a:rPr lang="en-US" dirty="0"/>
              <a:t> </a:t>
            </a:r>
            <a:r>
              <a:rPr lang="en-US" dirty="0" err="1"/>
              <a:t>moeilijk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inschatten</a:t>
            </a:r>
            <a:r>
              <a:rPr lang="en-US" dirty="0"/>
              <a:t> </a:t>
            </a:r>
            <a:r>
              <a:rPr lang="en-US" dirty="0" err="1"/>
              <a:t>hoeveel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student om 3u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invullen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of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alles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op de </a:t>
            </a:r>
            <a:r>
              <a:rPr lang="en-US" dirty="0" err="1"/>
              <a:t>juiste</a:t>
            </a:r>
            <a:r>
              <a:rPr lang="en-US" dirty="0"/>
              <a:t> </a:t>
            </a:r>
            <a:r>
              <a:rPr lang="en-US" dirty="0" err="1"/>
              <a:t>manier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verwerken</a:t>
            </a:r>
            <a:r>
              <a:rPr lang="en-US" dirty="0"/>
              <a:t>.</a:t>
            </a:r>
            <a:endParaRPr lang="en-GB" dirty="0"/>
          </a:p>
          <a:p>
            <a:pPr marL="85725" indent="0">
              <a:buNone/>
            </a:pPr>
            <a:r>
              <a:rPr lang="en-GB" dirty="0"/>
              <a:t>---</a:t>
            </a:r>
          </a:p>
          <a:p>
            <a:pPr marL="85725" indent="0">
              <a:buNone/>
            </a:pP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zou</a:t>
            </a:r>
            <a:r>
              <a:rPr lang="en-US" dirty="0"/>
              <a:t> het </a:t>
            </a:r>
            <a:r>
              <a:rPr lang="en-US" dirty="0" err="1"/>
              <a:t>toch</a:t>
            </a:r>
            <a:r>
              <a:rPr lang="en-US" dirty="0"/>
              <a:t>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vinden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deadlines van </a:t>
            </a:r>
            <a:r>
              <a:rPr lang="en-US" dirty="0" err="1"/>
              <a:t>groepswerken</a:t>
            </a:r>
            <a:r>
              <a:rPr lang="en-US" dirty="0"/>
              <a:t>/taken/</a:t>
            </a:r>
            <a:r>
              <a:rPr lang="en-US" dirty="0" err="1"/>
              <a:t>practicumexamen</a:t>
            </a:r>
            <a:r>
              <a:rPr lang="en-US" dirty="0"/>
              <a:t> op </a:t>
            </a:r>
            <a:r>
              <a:rPr lang="en-US" dirty="0" err="1"/>
              <a:t>hetzelfde</a:t>
            </a:r>
            <a:r>
              <a:rPr lang="en-US" dirty="0"/>
              <a:t> moment </a:t>
            </a:r>
            <a:r>
              <a:rPr lang="en-US" dirty="0" err="1"/>
              <a:t>vallen</a:t>
            </a:r>
            <a:r>
              <a:rPr lang="en-US" dirty="0"/>
              <a:t>. Nu </a:t>
            </a:r>
            <a:r>
              <a:rPr lang="en-US" dirty="0" err="1"/>
              <a:t>ligt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mij</a:t>
            </a:r>
            <a:r>
              <a:rPr lang="en-US" dirty="0"/>
              <a:t> </a:t>
            </a:r>
            <a:r>
              <a:rPr lang="en-US" dirty="0" err="1"/>
              <a:t>allemaal</a:t>
            </a:r>
            <a:r>
              <a:rPr lang="en-US" dirty="0"/>
              <a:t> in midden </a:t>
            </a:r>
            <a:r>
              <a:rPr lang="en-US" dirty="0" err="1"/>
              <a:t>mei</a:t>
            </a:r>
            <a:r>
              <a:rPr lang="en-US" dirty="0"/>
              <a:t>. </a:t>
            </a:r>
            <a:r>
              <a:rPr lang="en-US" dirty="0" err="1"/>
              <a:t>Dit</a:t>
            </a:r>
            <a:r>
              <a:rPr lang="en-US" dirty="0"/>
              <a:t> is het </a:t>
            </a:r>
            <a:r>
              <a:rPr lang="en-US" dirty="0" err="1"/>
              <a:t>geval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6 </a:t>
            </a:r>
            <a:r>
              <a:rPr lang="en-US" dirty="0" err="1"/>
              <a:t>vakken</a:t>
            </a:r>
            <a:r>
              <a:rPr lang="en-US" dirty="0"/>
              <a:t>. </a:t>
            </a:r>
          </a:p>
          <a:p>
            <a:pPr marL="85725" indent="0">
              <a:buNone/>
            </a:pPr>
            <a:r>
              <a:rPr lang="en-US" dirty="0"/>
              <a:t>---</a:t>
            </a:r>
          </a:p>
          <a:p>
            <a:pPr marL="85725" indent="0">
              <a:buNone/>
            </a:pPr>
            <a:r>
              <a:rPr lang="en-US" dirty="0" err="1"/>
              <a:t>Mochten</a:t>
            </a:r>
            <a:r>
              <a:rPr lang="en-US" dirty="0"/>
              <a:t> </a:t>
            </a:r>
            <a:r>
              <a:rPr lang="en-US" dirty="0" err="1"/>
              <a:t>lesgevers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</a:t>
            </a:r>
            <a:r>
              <a:rPr lang="en-US" dirty="0" err="1"/>
              <a:t>hoeveel</a:t>
            </a:r>
            <a:r>
              <a:rPr lang="en-US" dirty="0"/>
              <a:t> taken we van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vakken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, </a:t>
            </a:r>
            <a:r>
              <a:rPr lang="en-US" dirty="0" err="1"/>
              <a:t>zouden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misschien</a:t>
            </a:r>
            <a:r>
              <a:rPr lang="en-US" dirty="0"/>
              <a:t> </a:t>
            </a:r>
            <a:r>
              <a:rPr lang="en-US" dirty="0" err="1"/>
              <a:t>sommige</a:t>
            </a:r>
            <a:r>
              <a:rPr lang="en-US" dirty="0"/>
              <a:t> taken </a:t>
            </a:r>
            <a:r>
              <a:rPr lang="en-US" dirty="0" err="1"/>
              <a:t>laten</a:t>
            </a:r>
            <a:r>
              <a:rPr lang="en-US" dirty="0"/>
              <a:t> </a:t>
            </a:r>
            <a:r>
              <a:rPr lang="en-US" dirty="0" err="1"/>
              <a:t>wegvallen</a:t>
            </a:r>
            <a:r>
              <a:rPr lang="en-US" dirty="0"/>
              <a:t>. - In het </a:t>
            </a:r>
            <a:r>
              <a:rPr lang="en-US" dirty="0" err="1"/>
              <a:t>algemeen</a:t>
            </a:r>
            <a:r>
              <a:rPr lang="en-US" dirty="0"/>
              <a:t> </a:t>
            </a:r>
            <a:r>
              <a:rPr lang="en-US" dirty="0" err="1"/>
              <a:t>vind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lesgevers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moeite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bezorgdheid</a:t>
            </a:r>
            <a:r>
              <a:rPr lang="en-US" dirty="0"/>
              <a:t> </a:t>
            </a:r>
            <a:r>
              <a:rPr lang="en-US" dirty="0" err="1"/>
              <a:t>uiten</a:t>
            </a:r>
            <a:r>
              <a:rPr lang="en-US" dirty="0"/>
              <a:t>, </a:t>
            </a:r>
            <a:r>
              <a:rPr lang="en-US" dirty="0" err="1"/>
              <a:t>alleen</a:t>
            </a:r>
            <a:r>
              <a:rPr lang="en-US" dirty="0"/>
              <a:t> die extra taken </a:t>
            </a:r>
            <a:r>
              <a:rPr lang="en-US" dirty="0" err="1"/>
              <a:t>hoeven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.</a:t>
            </a:r>
          </a:p>
          <a:p>
            <a:pPr marL="85725" indent="0">
              <a:buNone/>
            </a:pPr>
            <a:r>
              <a:rPr lang="en-US" dirty="0"/>
              <a:t>---</a:t>
            </a:r>
          </a:p>
          <a:p>
            <a:pPr marL="85725" indent="0">
              <a:buNone/>
            </a:pP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heerste</a:t>
            </a:r>
            <a:r>
              <a:rPr lang="en-US" dirty="0"/>
              <a:t> in de 3e </a:t>
            </a:r>
            <a:r>
              <a:rPr lang="en-US" dirty="0" err="1"/>
              <a:t>bach</a:t>
            </a:r>
            <a:r>
              <a:rPr lang="en-US" dirty="0"/>
              <a:t> al </a:t>
            </a:r>
            <a:r>
              <a:rPr lang="en-US" dirty="0" err="1"/>
              <a:t>een</a:t>
            </a:r>
            <a:r>
              <a:rPr lang="en-US" dirty="0"/>
              <a:t> heel </a:t>
            </a:r>
            <a:r>
              <a:rPr lang="en-US" dirty="0" err="1"/>
              <a:t>hoge</a:t>
            </a:r>
            <a:r>
              <a:rPr lang="en-US" dirty="0"/>
              <a:t> </a:t>
            </a:r>
            <a:r>
              <a:rPr lang="en-US" dirty="0" err="1"/>
              <a:t>werkdruk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jaar</a:t>
            </a:r>
            <a:r>
              <a:rPr lang="en-US" dirty="0"/>
              <a:t>. Door corona </a:t>
            </a:r>
            <a:r>
              <a:rPr lang="en-US" dirty="0" err="1"/>
              <a:t>komt</a:t>
            </a:r>
            <a:r>
              <a:rPr lang="en-US" dirty="0"/>
              <a:t>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nog</a:t>
            </a:r>
            <a:r>
              <a:rPr lang="en-US" dirty="0"/>
              <a:t> extra </a:t>
            </a:r>
            <a:r>
              <a:rPr lang="en-US" dirty="0" err="1"/>
              <a:t>druk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. </a:t>
            </a:r>
            <a:r>
              <a:rPr lang="en-US" dirty="0" err="1"/>
              <a:t>Sommige</a:t>
            </a:r>
            <a:r>
              <a:rPr lang="en-US" dirty="0"/>
              <a:t> </a:t>
            </a:r>
            <a:r>
              <a:rPr lang="en-US" dirty="0" err="1"/>
              <a:t>proffen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al wat </a:t>
            </a:r>
            <a:r>
              <a:rPr lang="en-US" dirty="0" err="1"/>
              <a:t>toegegeven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wat ‘</a:t>
            </a:r>
            <a:r>
              <a:rPr lang="en-US" dirty="0" err="1"/>
              <a:t>niet</a:t>
            </a:r>
            <a:r>
              <a:rPr lang="en-US" dirty="0"/>
              <a:t> zo </a:t>
            </a:r>
            <a:r>
              <a:rPr lang="en-US" dirty="0" err="1"/>
              <a:t>belangrijke</a:t>
            </a:r>
            <a:r>
              <a:rPr lang="en-US" dirty="0"/>
              <a:t>’ </a:t>
            </a:r>
            <a:r>
              <a:rPr lang="en-US" dirty="0" err="1"/>
              <a:t>leerstof</a:t>
            </a:r>
            <a:r>
              <a:rPr lang="en-US" dirty="0"/>
              <a:t> </a:t>
            </a:r>
            <a:r>
              <a:rPr lang="en-US" dirty="0" err="1"/>
              <a:t>laten</a:t>
            </a:r>
            <a:r>
              <a:rPr lang="en-US" dirty="0"/>
              <a:t> </a:t>
            </a:r>
            <a:r>
              <a:rPr lang="en-US" dirty="0" err="1"/>
              <a:t>vallen</a:t>
            </a:r>
            <a:r>
              <a:rPr lang="en-US" dirty="0"/>
              <a:t> om de </a:t>
            </a:r>
            <a:r>
              <a:rPr lang="en-US" dirty="0" err="1"/>
              <a:t>werkdruk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beetje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verlagen</a:t>
            </a:r>
            <a:r>
              <a:rPr lang="en-US" dirty="0"/>
              <a:t> (</a:t>
            </a:r>
            <a:r>
              <a:rPr lang="en-US" dirty="0" err="1"/>
              <a:t>waarvoor</a:t>
            </a:r>
            <a:r>
              <a:rPr lang="en-US" dirty="0"/>
              <a:t> </a:t>
            </a:r>
            <a:r>
              <a:rPr lang="en-US" dirty="0" err="1"/>
              <a:t>eeuwige</a:t>
            </a:r>
            <a:r>
              <a:rPr lang="en-US" dirty="0"/>
              <a:t> dank).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proffen</a:t>
            </a:r>
            <a:r>
              <a:rPr lang="en-US" dirty="0"/>
              <a:t> </a:t>
            </a:r>
            <a:r>
              <a:rPr lang="en-US" dirty="0" err="1"/>
              <a:t>blijven</a:t>
            </a:r>
            <a:r>
              <a:rPr lang="en-US" dirty="0"/>
              <a:t> </a:t>
            </a:r>
            <a:r>
              <a:rPr lang="en-US" dirty="0" err="1"/>
              <a:t>echter</a:t>
            </a:r>
            <a:r>
              <a:rPr lang="en-US" dirty="0"/>
              <a:t> </a:t>
            </a:r>
            <a:r>
              <a:rPr lang="en-US" dirty="0" err="1"/>
              <a:t>halstarrig</a:t>
            </a:r>
            <a:r>
              <a:rPr lang="en-US" dirty="0"/>
              <a:t> </a:t>
            </a:r>
            <a:r>
              <a:rPr lang="en-US" dirty="0" err="1"/>
              <a:t>vasthouden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het </a:t>
            </a:r>
            <a:r>
              <a:rPr lang="en-US" dirty="0" err="1"/>
              <a:t>volledige</a:t>
            </a:r>
            <a:r>
              <a:rPr lang="en-US" dirty="0"/>
              <a:t> </a:t>
            </a:r>
            <a:r>
              <a:rPr lang="en-US" dirty="0" err="1"/>
              <a:t>lespakket</a:t>
            </a:r>
            <a:r>
              <a:rPr lang="en-US" dirty="0"/>
              <a:t>, </a:t>
            </a:r>
            <a:r>
              <a:rPr lang="en-US" dirty="0" err="1"/>
              <a:t>ookal</a:t>
            </a:r>
            <a:r>
              <a:rPr lang="en-US" dirty="0"/>
              <a:t> </a:t>
            </a:r>
            <a:r>
              <a:rPr lang="en-US" dirty="0" err="1"/>
              <a:t>zorgt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heel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de </a:t>
            </a:r>
            <a:r>
              <a:rPr lang="en-US" dirty="0" err="1"/>
              <a:t>studenten</a:t>
            </a:r>
            <a:r>
              <a:rPr lang="en-US" dirty="0"/>
              <a:t>, </a:t>
            </a:r>
            <a:r>
              <a:rPr lang="en-US" dirty="0" err="1"/>
              <a:t>waardoor</a:t>
            </a:r>
            <a:r>
              <a:rPr lang="en-US" dirty="0"/>
              <a:t> we </a:t>
            </a:r>
            <a:r>
              <a:rPr lang="en-US" dirty="0" err="1"/>
              <a:t>geen</a:t>
            </a:r>
            <a:r>
              <a:rPr lang="en-US" dirty="0"/>
              <a:t>/</a:t>
            </a:r>
            <a:r>
              <a:rPr lang="en-US" dirty="0" err="1"/>
              <a:t>veel</a:t>
            </a:r>
            <a:r>
              <a:rPr lang="en-US" dirty="0"/>
              <a:t> minder </a:t>
            </a:r>
            <a:r>
              <a:rPr lang="en-US" dirty="0" err="1"/>
              <a:t>tijd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om </a:t>
            </a:r>
            <a:r>
              <a:rPr lang="en-US" dirty="0" err="1"/>
              <a:t>ons</a:t>
            </a:r>
            <a:r>
              <a:rPr lang="en-US" dirty="0"/>
              <a:t> met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vakken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bezighouden</a:t>
            </a:r>
            <a:r>
              <a:rPr lang="en-US" dirty="0"/>
              <a:t>.</a:t>
            </a:r>
          </a:p>
          <a:p>
            <a:pPr marL="85725" indent="0">
              <a:buNone/>
            </a:pPr>
            <a:r>
              <a:rPr lang="en-US" dirty="0"/>
              <a:t>---</a:t>
            </a:r>
          </a:p>
          <a:p>
            <a:pPr marL="85725" indent="0">
              <a:buNone/>
            </a:pPr>
            <a:r>
              <a:rPr lang="en-US" dirty="0"/>
              <a:t>Dank je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lesgevers</a:t>
            </a:r>
            <a:r>
              <a:rPr lang="en-US" dirty="0"/>
              <a:t> die </a:t>
            </a:r>
            <a:r>
              <a:rPr lang="en-US" dirty="0" err="1"/>
              <a:t>toch</a:t>
            </a:r>
            <a:r>
              <a:rPr lang="en-US" dirty="0"/>
              <a:t> </a:t>
            </a:r>
            <a:r>
              <a:rPr lang="en-US" dirty="0" err="1"/>
              <a:t>enthousiast</a:t>
            </a:r>
            <a:r>
              <a:rPr lang="en-US" dirty="0"/>
              <a:t> </a:t>
            </a:r>
            <a:r>
              <a:rPr lang="en-US" dirty="0" err="1"/>
              <a:t>blijven</a:t>
            </a:r>
            <a:r>
              <a:rPr lang="en-US" dirty="0"/>
              <a:t> </a:t>
            </a:r>
            <a:r>
              <a:rPr lang="en-US" dirty="0" err="1"/>
              <a:t>lesgeven</a:t>
            </a:r>
            <a:r>
              <a:rPr lang="en-US" dirty="0"/>
              <a:t> ! </a:t>
            </a:r>
            <a:r>
              <a:rPr lang="en-US" dirty="0" err="1"/>
              <a:t>Hopelijk</a:t>
            </a:r>
            <a:r>
              <a:rPr lang="en-US" dirty="0"/>
              <a:t> tot </a:t>
            </a:r>
            <a:r>
              <a:rPr lang="en-US" dirty="0" err="1"/>
              <a:t>snel</a:t>
            </a:r>
            <a:r>
              <a:rPr lang="en-US" dirty="0"/>
              <a:t> !</a:t>
            </a:r>
            <a:endParaRPr lang="en-GB" dirty="0"/>
          </a:p>
          <a:p>
            <a:pPr marL="85725" indent="0">
              <a:buNone/>
            </a:pPr>
            <a:r>
              <a:rPr lang="en-GB" dirty="0"/>
              <a:t>---</a:t>
            </a:r>
          </a:p>
          <a:p>
            <a:pPr marL="85725" indent="0">
              <a:buNone/>
            </a:pPr>
            <a:r>
              <a:rPr lang="en-US" dirty="0"/>
              <a:t>FBW WE LOVE YOU</a:t>
            </a:r>
            <a:endParaRPr lang="en-GB" dirty="0"/>
          </a:p>
          <a:p>
            <a:pPr marL="85725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19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271969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825" y="506832"/>
            <a:ext cx="15705282" cy="863693"/>
          </a:xfrm>
        </p:spPr>
        <p:txBody>
          <a:bodyPr/>
          <a:lstStyle/>
          <a:p>
            <a:r>
              <a:rPr lang="en-GB" dirty="0" err="1"/>
              <a:t>Kadering</a:t>
            </a:r>
            <a:r>
              <a:rPr lang="en-GB" dirty="0"/>
              <a:t> </a:t>
            </a:r>
            <a:r>
              <a:rPr lang="en-GB" dirty="0" err="1"/>
              <a:t>enquete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532" y="1528800"/>
            <a:ext cx="15699575" cy="6696000"/>
          </a:xfrm>
        </p:spPr>
        <p:txBody>
          <a:bodyPr>
            <a:normAutofit/>
          </a:bodyPr>
          <a:lstStyle/>
          <a:p>
            <a:r>
              <a:rPr lang="en-GB" dirty="0" err="1"/>
              <a:t>Afgenomen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 25/4 </a:t>
            </a:r>
            <a:r>
              <a:rPr lang="en-GB" dirty="0" err="1"/>
              <a:t>en</a:t>
            </a:r>
            <a:r>
              <a:rPr lang="en-GB" dirty="0"/>
              <a:t> 29/4 op </a:t>
            </a:r>
            <a:r>
              <a:rPr lang="en-GB" dirty="0" err="1"/>
              <a:t>alle</a:t>
            </a:r>
            <a:r>
              <a:rPr lang="en-GB" dirty="0"/>
              <a:t> </a:t>
            </a:r>
            <a:r>
              <a:rPr lang="en-GB" dirty="0" err="1"/>
              <a:t>campussen</a:t>
            </a:r>
            <a:endParaRPr lang="en-GB" dirty="0"/>
          </a:p>
          <a:p>
            <a:r>
              <a:rPr lang="en-GB" dirty="0" err="1"/>
              <a:t>Onderwerp</a:t>
            </a:r>
            <a:r>
              <a:rPr lang="en-GB" dirty="0"/>
              <a:t>:</a:t>
            </a:r>
          </a:p>
          <a:p>
            <a:pPr lvl="1"/>
            <a:r>
              <a:rPr lang="en-GB" i="1" dirty="0" err="1"/>
              <a:t>Digitaal</a:t>
            </a:r>
            <a:r>
              <a:rPr lang="en-GB" i="1" dirty="0"/>
              <a:t> </a:t>
            </a:r>
            <a:r>
              <a:rPr lang="en-GB" i="1" dirty="0" err="1"/>
              <a:t>onderwijs</a:t>
            </a:r>
            <a:endParaRPr lang="en-GB" i="1" dirty="0"/>
          </a:p>
          <a:p>
            <a:pPr lvl="1"/>
            <a:r>
              <a:rPr lang="en-GB" i="1" dirty="0" err="1"/>
              <a:t>Examenregeling</a:t>
            </a:r>
            <a:r>
              <a:rPr lang="en-GB" i="1" dirty="0"/>
              <a:t> </a:t>
            </a:r>
            <a:r>
              <a:rPr lang="en-GB" i="1" dirty="0" err="1"/>
              <a:t>en</a:t>
            </a:r>
            <a:r>
              <a:rPr lang="en-GB" i="1" dirty="0"/>
              <a:t> bachelor-/</a:t>
            </a:r>
            <a:r>
              <a:rPr lang="en-GB" i="1" dirty="0" err="1"/>
              <a:t>masterproef</a:t>
            </a:r>
            <a:endParaRPr lang="en-GB" i="1" dirty="0"/>
          </a:p>
          <a:p>
            <a:pPr lvl="1"/>
            <a:r>
              <a:rPr lang="en-GB" i="1" dirty="0" err="1"/>
              <a:t>Algemeen</a:t>
            </a:r>
            <a:r>
              <a:rPr lang="en-GB" i="1" dirty="0"/>
              <a:t> </a:t>
            </a:r>
            <a:r>
              <a:rPr lang="en-GB" i="1" dirty="0" err="1"/>
              <a:t>welbevinden</a:t>
            </a:r>
            <a:endParaRPr lang="en-GB" i="1" dirty="0"/>
          </a:p>
          <a:p>
            <a:r>
              <a:rPr lang="en-GB" dirty="0"/>
              <a:t>In </a:t>
            </a:r>
            <a:r>
              <a:rPr lang="en-GB" dirty="0" err="1"/>
              <a:t>totaal</a:t>
            </a:r>
            <a:r>
              <a:rPr lang="en-GB" dirty="0"/>
              <a:t> </a:t>
            </a:r>
            <a:r>
              <a:rPr lang="en-GB" dirty="0" err="1"/>
              <a:t>hebben</a:t>
            </a:r>
            <a:r>
              <a:rPr lang="en-GB" dirty="0"/>
              <a:t> 335 </a:t>
            </a:r>
            <a:r>
              <a:rPr lang="en-GB" dirty="0" err="1"/>
              <a:t>studenten</a:t>
            </a:r>
            <a:r>
              <a:rPr lang="en-GB" dirty="0"/>
              <a:t> </a:t>
            </a:r>
            <a:r>
              <a:rPr lang="en-GB" dirty="0" err="1"/>
              <a:t>geantwoord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2734028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Voorstellen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20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635918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Voorstellen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Deadlines </a:t>
            </a:r>
            <a:r>
              <a:rPr lang="en-GB" dirty="0" err="1"/>
              <a:t>bijsturen</a:t>
            </a:r>
            <a:r>
              <a:rPr lang="en-GB" dirty="0"/>
              <a:t> </a:t>
            </a:r>
            <a:r>
              <a:rPr lang="en-GB" dirty="0" err="1"/>
              <a:t>indien</a:t>
            </a:r>
            <a:r>
              <a:rPr lang="en-GB" dirty="0"/>
              <a:t> </a:t>
            </a:r>
            <a:r>
              <a:rPr lang="en-GB" dirty="0" err="1"/>
              <a:t>mogelijk</a:t>
            </a:r>
            <a:r>
              <a:rPr lang="en-GB" dirty="0"/>
              <a:t> (</a:t>
            </a:r>
            <a:r>
              <a:rPr lang="en-GB" dirty="0" err="1"/>
              <a:t>bachelorproef</a:t>
            </a:r>
            <a:r>
              <a:rPr lang="en-GB" dirty="0"/>
              <a:t>?)</a:t>
            </a:r>
          </a:p>
          <a:p>
            <a:r>
              <a:rPr lang="en-GB" dirty="0"/>
              <a:t>Op </a:t>
            </a:r>
            <a:r>
              <a:rPr lang="en-GB" dirty="0" err="1"/>
              <a:t>voorhand</a:t>
            </a:r>
            <a:r>
              <a:rPr lang="en-GB" dirty="0"/>
              <a:t> </a:t>
            </a:r>
            <a:r>
              <a:rPr lang="en-GB" dirty="0" err="1"/>
              <a:t>voorbeeldexamen</a:t>
            </a:r>
            <a:r>
              <a:rPr lang="en-GB" dirty="0"/>
              <a:t>, met feedback</a:t>
            </a:r>
          </a:p>
          <a:p>
            <a:r>
              <a:rPr lang="en-GB" dirty="0" err="1"/>
              <a:t>Lesgevers</a:t>
            </a:r>
            <a:r>
              <a:rPr lang="en-GB" dirty="0"/>
              <a:t> </a:t>
            </a:r>
            <a:r>
              <a:rPr lang="en-GB" dirty="0" err="1"/>
              <a:t>vragen</a:t>
            </a:r>
            <a:r>
              <a:rPr lang="en-GB" dirty="0"/>
              <a:t> </a:t>
            </a:r>
            <a:r>
              <a:rPr lang="en-GB" dirty="0" err="1"/>
              <a:t>leerstof</a:t>
            </a:r>
            <a:r>
              <a:rPr lang="en-GB" dirty="0"/>
              <a:t> in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korten</a:t>
            </a:r>
            <a:r>
              <a:rPr lang="en-GB" dirty="0"/>
              <a:t> </a:t>
            </a:r>
          </a:p>
          <a:p>
            <a:r>
              <a:rPr lang="en-GB" dirty="0" err="1"/>
              <a:t>Geen</a:t>
            </a:r>
            <a:r>
              <a:rPr lang="en-GB" dirty="0"/>
              <a:t> extra taken </a:t>
            </a:r>
            <a:r>
              <a:rPr lang="en-GB" dirty="0" err="1"/>
              <a:t>meer</a:t>
            </a:r>
            <a:endParaRPr lang="en-GB" dirty="0"/>
          </a:p>
          <a:p>
            <a:r>
              <a:rPr lang="en-GB" dirty="0" err="1"/>
              <a:t>Duidelijke</a:t>
            </a:r>
            <a:r>
              <a:rPr lang="en-GB" dirty="0"/>
              <a:t> planning </a:t>
            </a:r>
            <a:r>
              <a:rPr lang="en-GB" dirty="0" err="1"/>
              <a:t>communiceren</a:t>
            </a:r>
            <a:endParaRPr lang="en-GB" dirty="0"/>
          </a:p>
          <a:p>
            <a:r>
              <a:rPr lang="en-GB" dirty="0" err="1"/>
              <a:t>Richtlijn</a:t>
            </a:r>
            <a:r>
              <a:rPr lang="en-GB" dirty="0"/>
              <a:t>: </a:t>
            </a:r>
            <a:r>
              <a:rPr lang="en-GB" dirty="0" err="1"/>
              <a:t>anoniem</a:t>
            </a:r>
            <a:r>
              <a:rPr lang="en-GB" dirty="0"/>
              <a:t> </a:t>
            </a:r>
            <a:r>
              <a:rPr lang="en-GB" dirty="0" err="1"/>
              <a:t>posten</a:t>
            </a:r>
            <a:r>
              <a:rPr lang="en-GB" dirty="0"/>
              <a:t> op </a:t>
            </a:r>
            <a:r>
              <a:rPr lang="en-GB" dirty="0" err="1"/>
              <a:t>discussiefora</a:t>
            </a:r>
            <a:r>
              <a:rPr lang="en-GB" dirty="0"/>
              <a:t> </a:t>
            </a:r>
            <a:r>
              <a:rPr lang="en-GB" dirty="0" err="1"/>
              <a:t>toestaan</a:t>
            </a:r>
            <a:br>
              <a:rPr lang="en-GB" dirty="0"/>
            </a:br>
            <a:r>
              <a:rPr lang="en-GB" dirty="0"/>
              <a:t>(</a:t>
            </a:r>
            <a:r>
              <a:rPr lang="en-GB" dirty="0" err="1"/>
              <a:t>werkt</a:t>
            </a:r>
            <a:r>
              <a:rPr lang="en-GB" dirty="0"/>
              <a:t> </a:t>
            </a:r>
            <a:r>
              <a:rPr lang="en-GB" dirty="0" err="1"/>
              <a:t>goed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Datawetenschap</a:t>
            </a:r>
            <a:r>
              <a:rPr lang="en-GB" dirty="0"/>
              <a:t>)</a:t>
            </a:r>
          </a:p>
          <a:p>
            <a:r>
              <a:rPr lang="en-GB" dirty="0"/>
              <a:t> </a:t>
            </a:r>
            <a:r>
              <a:rPr lang="en-GB" dirty="0" err="1"/>
              <a:t>Opvolgen</a:t>
            </a:r>
            <a:r>
              <a:rPr lang="en-GB" dirty="0"/>
              <a:t> </a:t>
            </a:r>
            <a:r>
              <a:rPr lang="en-GB" dirty="0" err="1"/>
              <a:t>discussiefora</a:t>
            </a:r>
            <a:r>
              <a:rPr lang="en-GB" dirty="0"/>
              <a:t> </a:t>
            </a:r>
            <a:r>
              <a:rPr lang="en-GB" dirty="0" err="1"/>
              <a:t>tijdens</a:t>
            </a:r>
            <a:r>
              <a:rPr lang="en-GB" dirty="0"/>
              <a:t> de </a:t>
            </a:r>
            <a:r>
              <a:rPr lang="en-GB" dirty="0" err="1"/>
              <a:t>examens</a:t>
            </a:r>
            <a:r>
              <a:rPr lang="en-GB" dirty="0"/>
              <a:t> op </a:t>
            </a:r>
            <a:r>
              <a:rPr lang="en-GB" dirty="0" err="1"/>
              <a:t>vaste</a:t>
            </a:r>
            <a:r>
              <a:rPr lang="en-GB" dirty="0"/>
              <a:t> </a:t>
            </a:r>
            <a:r>
              <a:rPr lang="en-GB" dirty="0" err="1"/>
              <a:t>tijdstippen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tijdstippen</a:t>
            </a:r>
            <a:r>
              <a:rPr lang="en-GB" dirty="0"/>
              <a:t> </a:t>
            </a:r>
            <a:r>
              <a:rPr lang="en-GB" dirty="0" err="1"/>
              <a:t>meedelen</a:t>
            </a:r>
            <a:r>
              <a:rPr lang="en-GB" dirty="0"/>
              <a:t> met de </a:t>
            </a:r>
            <a:r>
              <a:rPr lang="en-GB" dirty="0" err="1"/>
              <a:t>studenten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21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2269171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Resultaten onderwijs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60186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Stijging werklast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/>
          </a:p>
        </p:txBody>
      </p:sp>
      <p:sp>
        <p:nvSpPr>
          <p:cNvPr id="6" name="TextBox 5"/>
          <p:cNvSpPr txBox="1"/>
          <p:nvPr/>
        </p:nvSpPr>
        <p:spPr>
          <a:xfrm>
            <a:off x="12496800" y="1629508"/>
            <a:ext cx="43961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TOTAAL:</a:t>
            </a:r>
          </a:p>
          <a:p>
            <a:pPr algn="l">
              <a:lnSpc>
                <a:spcPct val="120000"/>
              </a:lnSpc>
            </a:pPr>
            <a:endParaRPr lang="en-GB" sz="2500"/>
          </a:p>
          <a:p>
            <a:pPr algn="l">
              <a:lnSpc>
                <a:spcPct val="120000"/>
              </a:lnSpc>
            </a:pPr>
            <a:r>
              <a:rPr lang="en-GB" sz="2500"/>
              <a:t>(Veel) zwaarder: 75%</a:t>
            </a:r>
          </a:p>
          <a:p>
            <a:pPr algn="l">
              <a:lnSpc>
                <a:spcPct val="120000"/>
              </a:lnSpc>
            </a:pPr>
            <a:r>
              <a:rPr lang="en-GB" sz="2500"/>
              <a:t>Hetzelfde: 20%</a:t>
            </a:r>
          </a:p>
          <a:p>
            <a:pPr algn="l">
              <a:lnSpc>
                <a:spcPct val="120000"/>
              </a:lnSpc>
            </a:pPr>
            <a:r>
              <a:rPr lang="en-GB" sz="2500"/>
              <a:t>Lichter : 5%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17" y="1268073"/>
            <a:ext cx="11380467" cy="6503123"/>
          </a:xfrm>
        </p:spPr>
      </p:pic>
      <p:sp>
        <p:nvSpPr>
          <p:cNvPr id="9" name="Rectangle 8"/>
          <p:cNvSpPr/>
          <p:nvPr/>
        </p:nvSpPr>
        <p:spPr>
          <a:xfrm>
            <a:off x="1226634" y="4237463"/>
            <a:ext cx="5664820" cy="657922"/>
          </a:xfrm>
          <a:prstGeom prst="rect">
            <a:avLst/>
          </a:prstGeom>
          <a:noFill/>
          <a:ln w="31750">
            <a:solidFill>
              <a:srgbClr val="1E64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762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Oorzaken stijging werklast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416" y="1235613"/>
            <a:ext cx="11066584" cy="737772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endParaRPr lang="nl-BE" noProof="0"/>
          </a:p>
        </p:txBody>
      </p:sp>
      <p:sp>
        <p:nvSpPr>
          <p:cNvPr id="3" name="TextBox 2"/>
          <p:cNvSpPr txBox="1"/>
          <p:nvPr/>
        </p:nvSpPr>
        <p:spPr>
          <a:xfrm>
            <a:off x="10984523" y="7795846"/>
            <a:ext cx="55278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NA: Not Available (jaar niet ingevuld)</a:t>
            </a:r>
          </a:p>
        </p:txBody>
      </p:sp>
    </p:spTree>
    <p:extLst>
      <p:ext uri="{BB962C8B-B14F-4D97-AF65-F5344CB8AC3E}">
        <p14:creationId xmlns:p14="http://schemas.microsoft.com/office/powerpoint/2010/main" val="97291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Oorzaken</a:t>
            </a:r>
            <a:r>
              <a:rPr lang="en-GB" dirty="0"/>
              <a:t> </a:t>
            </a:r>
            <a:r>
              <a:rPr lang="en-GB" dirty="0" err="1"/>
              <a:t>stijging</a:t>
            </a:r>
            <a:r>
              <a:rPr lang="en-GB" dirty="0"/>
              <a:t> </a:t>
            </a:r>
            <a:r>
              <a:rPr lang="en-GB" dirty="0" err="1"/>
              <a:t>werklast</a:t>
            </a:r>
            <a:r>
              <a:rPr lang="en-GB" dirty="0"/>
              <a:t>: open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en-GB"/>
              <a:t>Meest voorkomende antwoorden:</a:t>
            </a:r>
          </a:p>
          <a:p>
            <a:pPr>
              <a:buFontTx/>
              <a:buChar char="-"/>
            </a:pPr>
            <a:r>
              <a:rPr lang="en-GB"/>
              <a:t>Prof geeft te lang les online</a:t>
            </a:r>
          </a:p>
          <a:p>
            <a:pPr>
              <a:buFontTx/>
              <a:buChar char="-"/>
            </a:pPr>
            <a:r>
              <a:rPr lang="en-GB"/>
              <a:t>Zelfstandig verwerken duurt langer</a:t>
            </a:r>
          </a:p>
          <a:p>
            <a:pPr>
              <a:buFontTx/>
              <a:buChar char="-"/>
            </a:pPr>
            <a:r>
              <a:rPr lang="en-GB"/>
              <a:t>Geen overzicht planning </a:t>
            </a:r>
          </a:p>
          <a:p>
            <a:pPr>
              <a:buFontTx/>
              <a:buChar char="-"/>
            </a:pPr>
            <a:r>
              <a:rPr lang="en-GB"/>
              <a:t>Te veel extra taken (vnl 3e bach)</a:t>
            </a:r>
          </a:p>
          <a:p>
            <a:pPr>
              <a:buFontTx/>
              <a:buChar char="-"/>
            </a:pPr>
            <a:r>
              <a:rPr lang="en-GB"/>
              <a:t>Taken te laat doorgegeven</a:t>
            </a:r>
          </a:p>
          <a:p>
            <a:pPr>
              <a:buFontTx/>
              <a:buChar char="-"/>
            </a:pPr>
            <a:r>
              <a:rPr lang="en-GB"/>
              <a:t>Overlappende deadlines (vnl 3e bach)</a:t>
            </a:r>
          </a:p>
          <a:p>
            <a:pPr>
              <a:buFontTx/>
              <a:buChar char="-"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6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492042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Wat werkt en wat werkt niet?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7</a:t>
            </a:fld>
            <a:endParaRPr lang="nl-BE" noProof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589" y="1198966"/>
            <a:ext cx="12266340" cy="7666463"/>
          </a:xfrm>
        </p:spPr>
      </p:pic>
    </p:spTree>
    <p:extLst>
      <p:ext uri="{BB962C8B-B14F-4D97-AF65-F5344CB8AC3E}">
        <p14:creationId xmlns:p14="http://schemas.microsoft.com/office/powerpoint/2010/main" val="8346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Bachelor- en masterproef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8</a:t>
            </a:fld>
            <a:endParaRPr lang="nl-BE" noProof="0"/>
          </a:p>
        </p:txBody>
      </p:sp>
    </p:spTree>
    <p:extLst>
      <p:ext uri="{BB962C8B-B14F-4D97-AF65-F5344CB8AC3E}">
        <p14:creationId xmlns:p14="http://schemas.microsoft.com/office/powerpoint/2010/main" val="2362878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Negatieve impact op onderzoek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9</a:t>
            </a:fld>
            <a:endParaRPr lang="nl-BE" noProof="0"/>
          </a:p>
        </p:txBody>
      </p:sp>
      <p:sp>
        <p:nvSpPr>
          <p:cNvPr id="7" name="TextBox 6"/>
          <p:cNvSpPr txBox="1"/>
          <p:nvPr/>
        </p:nvSpPr>
        <p:spPr>
          <a:xfrm>
            <a:off x="12367846" y="1688123"/>
            <a:ext cx="45837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GB" sz="2500"/>
              <a:t>Totaal (helemaal) akkoord :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Bachelor: 58%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Master: 68%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endParaRPr lang="en-GB" sz="2500"/>
          </a:p>
          <a:p>
            <a:pPr algn="l">
              <a:lnSpc>
                <a:spcPct val="120000"/>
              </a:lnSpc>
            </a:pPr>
            <a:r>
              <a:rPr lang="en-GB" sz="2500"/>
              <a:t>Totaal (helemaal) niet akkoord: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Bachelor: 22%</a:t>
            </a:r>
          </a:p>
          <a:p>
            <a:pPr marL="342900" indent="-342900" algn="l">
              <a:lnSpc>
                <a:spcPct val="120000"/>
              </a:lnSpc>
              <a:buFontTx/>
              <a:buChar char="-"/>
            </a:pPr>
            <a:r>
              <a:rPr lang="en-GB" sz="2500"/>
              <a:t>Master: 15%</a:t>
            </a:r>
          </a:p>
          <a:p>
            <a:pPr algn="l">
              <a:lnSpc>
                <a:spcPct val="120000"/>
              </a:lnSpc>
            </a:pPr>
            <a:endParaRPr lang="en-GB" sz="250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18" y="1115693"/>
            <a:ext cx="11395548" cy="6511741"/>
          </a:xfrm>
        </p:spPr>
      </p:pic>
    </p:spTree>
    <p:extLst>
      <p:ext uri="{BB962C8B-B14F-4D97-AF65-F5344CB8AC3E}">
        <p14:creationId xmlns:p14="http://schemas.microsoft.com/office/powerpoint/2010/main" val="1319673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Gent BW">
      <a:dk1>
        <a:sysClr val="windowText" lastClr="000000"/>
      </a:dk1>
      <a:lt1>
        <a:sysClr val="window" lastClr="FFFFFF"/>
      </a:lt1>
      <a:dk2>
        <a:srgbClr val="1E64C8"/>
      </a:dk2>
      <a:lt2>
        <a:srgbClr val="E9F0FA"/>
      </a:lt2>
      <a:accent1>
        <a:srgbClr val="27ABAD"/>
      </a:accent1>
      <a:accent2>
        <a:srgbClr val="3DB3B5"/>
      </a:accent2>
      <a:accent3>
        <a:srgbClr val="52BCBD"/>
      </a:accent3>
      <a:accent4>
        <a:srgbClr val="68C4C6"/>
      </a:accent4>
      <a:accent5>
        <a:srgbClr val="7DCDCE"/>
      </a:accent5>
      <a:accent6>
        <a:srgbClr val="93D5D6"/>
      </a:accent6>
      <a:hlink>
        <a:srgbClr val="1E64C8"/>
      </a:hlink>
      <a:folHlink>
        <a:srgbClr val="1E64C8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342900" indent="-342900" algn="l">
          <a:lnSpc>
            <a:spcPct val="120000"/>
          </a:lnSpc>
          <a:buFont typeface="Arial" panose="020B0604020202020204" pitchFamily="34" charset="0"/>
          <a:buChar char="–"/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UGent_NL_BW.potx" id="{FF19E9F5-2D6A-42F0-ABCF-BF644E32CFD4}" vid="{7EA86850-3E40-4102-ADC6-991EEE5456E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PowerPoint_UGent_NL_BW</Template>
  <TotalTime>305</TotalTime>
  <Words>739</Words>
  <Application>Microsoft Office PowerPoint</Application>
  <PresentationFormat>Custom</PresentationFormat>
  <Paragraphs>127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Impact maatregelen op studenten</vt:lpstr>
      <vt:lpstr>Kadering enquete</vt:lpstr>
      <vt:lpstr>Resultaten onderwijs</vt:lpstr>
      <vt:lpstr>Stijging werklast</vt:lpstr>
      <vt:lpstr>Oorzaken stijging werklast</vt:lpstr>
      <vt:lpstr>Oorzaken stijging werklast: open</vt:lpstr>
      <vt:lpstr>Wat werkt en wat werkt niet?</vt:lpstr>
      <vt:lpstr>Bachelor- en masterproef</vt:lpstr>
      <vt:lpstr>Negatieve impact op onderzoek</vt:lpstr>
      <vt:lpstr>Negatieve impact op schrijven</vt:lpstr>
      <vt:lpstr>Oorzaken impact</vt:lpstr>
      <vt:lpstr>Oorzaken impact: open antwoorden</vt:lpstr>
      <vt:lpstr>Algemeen welbevinden</vt:lpstr>
      <vt:lpstr>Effect op welbevinden</vt:lpstr>
      <vt:lpstr>Op welke vlakken?</vt:lpstr>
      <vt:lpstr>Om welke redenen?</vt:lpstr>
      <vt:lpstr>Samenvatting open antwoorden</vt:lpstr>
      <vt:lpstr>Open antwoorden</vt:lpstr>
      <vt:lpstr>Selectie uit 19 pagina’s commentaren</vt:lpstr>
      <vt:lpstr>Voorstellen</vt:lpstr>
      <vt:lpstr>Voorstellen</vt:lpstr>
    </vt:vector>
  </TitlesOfParts>
  <Manager/>
  <Company>Universiteit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maatregelen op studenten</dc:title>
  <dc:subject/>
  <dc:creator>Joris Meys</dc:creator>
  <cp:keywords/>
  <dc:description/>
  <cp:lastModifiedBy>Celine Callewaert</cp:lastModifiedBy>
  <cp:revision>27</cp:revision>
  <dcterms:created xsi:type="dcterms:W3CDTF">2020-05-06T11:54:33Z</dcterms:created>
  <dcterms:modified xsi:type="dcterms:W3CDTF">2020-05-07T12:03:22Z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1.1</vt:lpwstr>
  </property>
  <property fmtid="{D5CDD505-2E9C-101B-9397-08002B2CF9AE}" pid="4" name="Date">
    <vt:filetime>2019-05-23T22:00:00Z</vt:filetime>
  </property>
  <property fmtid="{D5CDD505-2E9C-101B-9397-08002B2CF9AE}" pid="5" name="Build">
    <vt:lpwstr>20</vt:lpwstr>
  </property>
</Properties>
</file>